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1" r:id="rId13"/>
    <p:sldId id="265" r:id="rId14"/>
    <p:sldId id="266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6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B67A-30B1-421A-92F3-8F14A296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D53AB-9EAA-40F1-8DFB-79EF2DB00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3585E-B96B-484C-968D-87E388F1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5A28-FAF8-4332-AA89-78F9BC95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B7BEB-D881-4641-9809-8C758280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8898-E904-468F-9BFB-F6911972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CA36E-E704-41EA-AD88-D1C9AFCAF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8BDF-4652-4E4E-8F2D-43EA1F9C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5B692-0CE8-4229-B49D-923AFA26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AE64-9475-46EA-BC05-85EC3AE7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7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A3C833-28E8-4739-8FF5-703EB0735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63E7F-8FA5-4079-B0AF-A9C67AA5E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71F54-59C5-4F96-AF71-178EE338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3D52A-05A8-498F-8546-FB7EBF5F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CF6C-8172-4C72-8135-0F0333A6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F8EF-CC7D-4FCC-8616-EBD3533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8EEB-5F72-44DF-A07D-B1295E47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CA89F-DD3E-48F4-BA70-3EC4D95B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93D78-1DA0-41CC-861C-8C823A6D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92FF-028D-4FAC-A965-F234B82E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D5B9-1BF7-4D6F-8AFF-60CBDE2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1C49F-7913-4B55-8284-4674EC98D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BF0A5-91CB-4D6A-9E6A-3E33D842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0508C-393C-468A-8426-72FC8B8FB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6467-53D7-4A99-B933-BDFA88CE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3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DACF-3E82-4B38-B668-618C4153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0CA4-8675-4CCE-A099-3E4B7FE35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2CE7F-4A5C-4875-8578-7964FA409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3793F-E682-4761-982D-F78C5CAD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7ECCD-3333-4BC1-AE87-A7DD8AB0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3A0E6-048B-4F03-8504-2EBC1B69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2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1B11-BFDB-4319-84B8-1161F0EF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74FC-BF92-4232-A310-DE770849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39AEB-CEF9-401A-A3C8-B27E5CA21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18D14-D529-4385-ACA3-6A3193274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D06FE-015B-4530-B647-7BBDF8A74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78F3E-8533-41C1-890E-53F5C1FA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FF013-FF6F-42E1-A17E-A5CFB536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CC87F-9E15-463A-BA95-EFE740DA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F2E2-53C1-48A8-837A-6AF4E1EA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DEFDE-97EF-4A0C-BA29-02CF8DCE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D463-E3D2-4414-95FF-16BD6FC2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872C1-70B4-492C-B873-9ED618DA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1B438-3167-499F-8D8A-E370F61D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AB494-CB2B-4671-8826-82CABDC0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CA439-F7A4-4F6E-B787-1C03230A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7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0CE9-8BDA-4693-91FD-6AF60EDF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5698-E280-4DB0-B1EF-81C85CBF4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0E731-F4B8-46DA-ACC2-A778CFF2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C8591-9B67-4D51-83A1-DAE291F4C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A899B-2CDB-44C2-9FD4-4B2769A7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C1908-3441-41A0-B9BC-874E80F4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9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9757-8B46-4728-A88C-FFF62AF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8D5CD-72C0-43CB-AC84-275C7F184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D3274-C149-4BF6-93F0-BEB877D6C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161F3-E04A-42F7-9409-1342782F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88629-D6DF-423B-AFB8-A9DBF3A3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403F7-659E-4F6B-BE50-F44E60D4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1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9C7F9-03DE-455F-BF72-148CF02F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0D39-4E02-4039-979A-95F16A20B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97AD-BE86-4431-8B9C-F215C599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408A7-908D-4A6D-9555-9C29C1D39B43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FCCF-0366-4B2B-8AF3-45A75987B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D9A50-1EED-4198-A787-2013D018B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2CA2A-00F0-4427-BF83-54FCEC77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1280-8A08-40FF-8E43-ECA712A2A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2458"/>
            <a:ext cx="9144000" cy="1997476"/>
          </a:xfrm>
        </p:spPr>
        <p:txBody>
          <a:bodyPr>
            <a:normAutofit/>
          </a:bodyPr>
          <a:lstStyle/>
          <a:p>
            <a:pPr algn="l"/>
            <a:r>
              <a:rPr lang="en-US" sz="4000" b="1" i="0" u="none" strike="noStrike" baseline="0" dirty="0">
                <a:latin typeface="Montserrat-Regular" panose="02000505000000020004" pitchFamily="2" charset="0"/>
              </a:rPr>
              <a:t>      </a:t>
            </a:r>
            <a:r>
              <a:rPr lang="en-US" sz="4000" b="1" i="0" u="none" strike="noStrike" baseline="0" dirty="0" err="1">
                <a:latin typeface="Montserrat-Regular" panose="02000505000000020004" pitchFamily="2" charset="0"/>
              </a:rPr>
              <a:t>Compte-rendu</a:t>
            </a:r>
            <a:r>
              <a:rPr lang="en-US" sz="4000" b="1" i="0" u="none" strike="noStrike" baseline="0" dirty="0">
                <a:latin typeface="Montserrat-Regular" panose="02000505000000020004" pitchFamily="2" charset="0"/>
              </a:rPr>
              <a:t> de </a:t>
            </a:r>
            <a:r>
              <a:rPr lang="en-US" sz="4000" b="1" i="0" u="none" strike="noStrike" baseline="0" dirty="0" err="1">
                <a:latin typeface="Montserrat-Regular" panose="02000505000000020004" pitchFamily="2" charset="0"/>
              </a:rPr>
              <a:t>réunion</a:t>
            </a:r>
            <a:br>
              <a:rPr lang="en-US" sz="4000" b="1" i="0" u="none" strike="noStrike" baseline="0" dirty="0">
                <a:latin typeface="Montserrat-Regular" panose="02000505000000020004" pitchFamily="2" charset="0"/>
              </a:rPr>
            </a:br>
            <a:r>
              <a:rPr lang="en-US" sz="4000" b="1" i="0" u="none" strike="noStrike" baseline="0" dirty="0">
                <a:latin typeface="Montserrat-Regular" panose="02000505000000020004" pitchFamily="2" charset="0"/>
              </a:rPr>
              <a:t>                    de validation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60068-1C0B-4BF5-A035-B04EE70DA8F4}"/>
              </a:ext>
            </a:extLst>
          </p:cNvPr>
          <p:cNvSpPr txBox="1"/>
          <p:nvPr/>
        </p:nvSpPr>
        <p:spPr>
          <a:xfrm>
            <a:off x="284085" y="5554721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Rudy Desplan</a:t>
            </a:r>
          </a:p>
          <a:p>
            <a:r>
              <a:rPr lang="en-US" dirty="0" err="1"/>
              <a:t>Projet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3693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BE98-DAA3-4AD4-AC19-83CFCAD90060}"/>
              </a:ext>
            </a:extLst>
          </p:cNvPr>
          <p:cNvSpPr txBox="1"/>
          <p:nvPr/>
        </p:nvSpPr>
        <p:spPr>
          <a:xfrm>
            <a:off x="120417" y="0"/>
            <a:ext cx="1207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7. Liste des communes où le nombre de ventes a augmenté d’au moins 20% entre le </a:t>
            </a:r>
            <a:r>
              <a:rPr lang="fr-FR" dirty="0">
                <a:latin typeface="Montserrat-Regular" panose="02000505000000020004" pitchFamily="2" charset="0"/>
              </a:rPr>
              <a:t>1</a:t>
            </a:r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ier et le </a:t>
            </a:r>
            <a:r>
              <a:rPr lang="fr-FR" dirty="0">
                <a:latin typeface="Montserrat-Regular" panose="02000505000000020004" pitchFamily="2" charset="0"/>
              </a:rPr>
              <a:t>2</a:t>
            </a:r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nd     trimestre de 2020 ( A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F73E2-888F-4A68-9CA2-B333EE73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4" y="646331"/>
            <a:ext cx="11537091" cy="61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BE98-DAA3-4AD4-AC19-83CFCAD90060}"/>
              </a:ext>
            </a:extLst>
          </p:cNvPr>
          <p:cNvSpPr txBox="1"/>
          <p:nvPr/>
        </p:nvSpPr>
        <p:spPr>
          <a:xfrm>
            <a:off x="120417" y="0"/>
            <a:ext cx="1207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7. </a:t>
            </a:r>
            <a:r>
              <a:rPr lang="fr-FR" dirty="0">
                <a:latin typeface="Montserrat-Regular" panose="02000505000000020004" pitchFamily="2" charset="0"/>
              </a:rPr>
              <a:t>( B )</a:t>
            </a:r>
            <a:endParaRPr lang="fr-FR" sz="1800" b="0" i="0" u="none" strike="noStrike" baseline="0" dirty="0">
              <a:latin typeface="Montserrat-Regular" panose="02000505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1B458-91DA-4A62-9942-C7A938B0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" y="369332"/>
            <a:ext cx="11907795" cy="63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7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2947E-076E-4476-8A6D-615F6C65BC39}"/>
              </a:ext>
            </a:extLst>
          </p:cNvPr>
          <p:cNvSpPr txBox="1"/>
          <p:nvPr/>
        </p:nvSpPr>
        <p:spPr>
          <a:xfrm>
            <a:off x="120417" y="0"/>
            <a:ext cx="1207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7. </a:t>
            </a:r>
            <a:r>
              <a:rPr lang="fr-FR" dirty="0">
                <a:latin typeface="Montserrat-Regular" panose="02000505000000020004" pitchFamily="2" charset="0"/>
              </a:rPr>
              <a:t>( C )</a:t>
            </a:r>
            <a:endParaRPr lang="fr-FR" sz="1800" b="0" i="0" u="none" strike="noStrike" baseline="0" dirty="0">
              <a:latin typeface="Montserrat-Regular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37221-86B8-45D5-AA1E-E2C95B0E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3" y="482042"/>
            <a:ext cx="11759514" cy="62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048309-2C62-4B26-A921-5C23A356D07B}"/>
              </a:ext>
            </a:extLst>
          </p:cNvPr>
          <p:cNvSpPr txBox="1"/>
          <p:nvPr/>
        </p:nvSpPr>
        <p:spPr>
          <a:xfrm>
            <a:off x="246580" y="-51371"/>
            <a:ext cx="1181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8. Différence en pourcentage du prix au mètre carré entre un  appartement de 2 pièces et un appartement de 3 pièces.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BBEC1-0AB5-4B83-A4B9-0709F66D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4" y="594960"/>
            <a:ext cx="11710086" cy="62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9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30A93-5DB4-424F-895A-8A867EAEAE45}"/>
              </a:ext>
            </a:extLst>
          </p:cNvPr>
          <p:cNvSpPr txBox="1"/>
          <p:nvPr/>
        </p:nvSpPr>
        <p:spPr>
          <a:xfrm>
            <a:off x="71920" y="0"/>
            <a:ext cx="121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9. Les moyennes de valeurs foncières pour le top 3 des communes des  départements 6, 13, 33, 59 et 69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4DE2D-05C2-4371-9A54-A3921E61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3" y="369332"/>
            <a:ext cx="11895437" cy="63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8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30A93-5DB4-424F-895A-8A867EAEAE45}"/>
              </a:ext>
            </a:extLst>
          </p:cNvPr>
          <p:cNvSpPr txBox="1"/>
          <p:nvPr/>
        </p:nvSpPr>
        <p:spPr>
          <a:xfrm>
            <a:off x="71920" y="0"/>
            <a:ext cx="121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9. ( B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062B2-6C39-4D56-B31A-7DBDE707E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2" y="369332"/>
            <a:ext cx="11907795" cy="63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30A93-5DB4-424F-895A-8A867EAEAE45}"/>
              </a:ext>
            </a:extLst>
          </p:cNvPr>
          <p:cNvSpPr txBox="1"/>
          <p:nvPr/>
        </p:nvSpPr>
        <p:spPr>
          <a:xfrm>
            <a:off x="71920" y="0"/>
            <a:ext cx="121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9. ( C 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E325-5740-48A5-9B06-72B5380AD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5" y="369332"/>
            <a:ext cx="11883081" cy="63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D98A-DA62-4489-A83D-AB74D9BE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249" y="75390"/>
            <a:ext cx="3639104" cy="1211294"/>
          </a:xfrm>
        </p:spPr>
        <p:txBody>
          <a:bodyPr>
            <a:normAutofit fontScale="90000"/>
          </a:bodyPr>
          <a:lstStyle/>
          <a:p>
            <a:r>
              <a:rPr lang="en-US" dirty="0"/>
              <a:t>				</a:t>
            </a:r>
            <a:r>
              <a:rPr lang="en-US" dirty="0" err="1"/>
              <a:t>Requetes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C0D7-8F5C-43C4-8E22-1429CD43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039"/>
            <a:ext cx="10515600" cy="480092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1. Nombre total d’appartements vendus au 1er semestre 2020.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2. Proportion des ventes d’appartements par le nombre de pièces.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3. Liste des 10 départements où le prix du mètre carré est le plus élevé.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4. Prix moyen du mètre carré d’une maison en Île-de-France.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5. Liste des 10 appartements les plus chers avec le département et le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      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nombre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de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mètres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carrés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6. Taux d’évolution du nombre de ventes entre le premier et le second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      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trimestre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de 2020.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7. Liste des communes où le nombre de ventes a augmenté d’au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        moins 20% entre le premier et le second trimestre de 2020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8. Différence en pourcentage du prix au mètre carré entre un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        appartement de 2 pièces et un appartement de 3 pièces.</a:t>
            </a:r>
          </a:p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9. Les moyennes de valeurs foncières pour le top 3 des communes des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        départements 6, 13, 33, 59 et 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6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6391-758D-4D0D-9CCD-4D4E19EA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089" y="88776"/>
            <a:ext cx="3799644" cy="1171852"/>
          </a:xfrm>
        </p:spPr>
        <p:txBody>
          <a:bodyPr>
            <a:normAutofit fontScale="90000"/>
          </a:bodyPr>
          <a:lstStyle/>
          <a:p>
            <a:r>
              <a:rPr lang="en-US" dirty="0"/>
              <a:t>			Reponses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22-AFD3-474A-9260-A2924EA3E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49" y="1429305"/>
            <a:ext cx="10776751" cy="5063570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 : </a:t>
            </a:r>
            <a:r>
              <a:rPr lang="fr-FR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31362 appartements vendus au 1er semestre 2020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-  Slide 4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 : Slide 5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 : Slide 6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 : </a:t>
            </a:r>
            <a:r>
              <a:rPr lang="fr-FR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Prix moyen du mètre carré d’une maison en Île-de-France : 3745 Euros -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Slide 7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 : Slide 8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 : </a:t>
            </a:r>
            <a:r>
              <a:rPr lang="fr-FR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Taux d’évolution du nombre de ventes entre le 1er et le 2</a:t>
            </a:r>
            <a:r>
              <a:rPr lang="fr-FR" sz="2000" b="1" i="0" u="none" strike="noStrike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fr-FR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trimestre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de 2020 : 	+3,655%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- Slide 9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7 :   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Slide 10,11,12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 :   </a:t>
            </a:r>
            <a:r>
              <a:rPr lang="fr-FR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Différence en pourcentage du prix au mètre carré entre un</a:t>
            </a:r>
          </a:p>
          <a:p>
            <a:pPr marL="0" indent="0" algn="l">
              <a:buNone/>
            </a:pPr>
            <a:r>
              <a:rPr lang="fr-FR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         appartement de 2 pièces et un appartement de 3 pièces : -12,40 %    - Slide 13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 : 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Slide 14,15,16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ABB82D-D193-4407-B13A-36B1013B1897}"/>
              </a:ext>
            </a:extLst>
          </p:cNvPr>
          <p:cNvSpPr txBox="1"/>
          <p:nvPr/>
        </p:nvSpPr>
        <p:spPr>
          <a:xfrm>
            <a:off x="1541124" y="93256"/>
            <a:ext cx="971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1. Nombre total d’appartements vendus au 1er semestre 2020.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8DAA5-640B-432E-B8C5-C06C1DA8A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2" y="462588"/>
            <a:ext cx="11907795" cy="63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CD7CC7-B827-4164-99D6-C5AEAC8214F2}"/>
              </a:ext>
            </a:extLst>
          </p:cNvPr>
          <p:cNvSpPr txBox="1"/>
          <p:nvPr/>
        </p:nvSpPr>
        <p:spPr>
          <a:xfrm>
            <a:off x="2558266" y="33089"/>
            <a:ext cx="1154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2. Proportion des ventes d’appartements par le nombre de pièces.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10FB3-ED17-48A8-A735-3299E72B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7" y="402421"/>
            <a:ext cx="11815966" cy="62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91AC29-A801-4866-BCAB-281FBF0B5CBF}"/>
              </a:ext>
            </a:extLst>
          </p:cNvPr>
          <p:cNvSpPr txBox="1"/>
          <p:nvPr/>
        </p:nvSpPr>
        <p:spPr>
          <a:xfrm>
            <a:off x="2116476" y="0"/>
            <a:ext cx="1156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3. Liste des 10 départements où le prix du mètre carré est le plus élevé.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78729-72A2-4DE6-A793-2978DCBCA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8" y="369332"/>
            <a:ext cx="11796584" cy="626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8888C-ECD0-4997-A6C7-1FEB84DC5712}"/>
              </a:ext>
            </a:extLst>
          </p:cNvPr>
          <p:cNvSpPr txBox="1"/>
          <p:nvPr/>
        </p:nvSpPr>
        <p:spPr>
          <a:xfrm>
            <a:off x="2291137" y="-10274"/>
            <a:ext cx="111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4. Prix moyen du mètre carré d’une maison en Île-de-France.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E8911-4598-44E1-97AE-CD251BFE6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" y="359058"/>
            <a:ext cx="11833654" cy="62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9EFDA-4D6A-4E45-9C45-21E74C09F358}"/>
              </a:ext>
            </a:extLst>
          </p:cNvPr>
          <p:cNvSpPr txBox="1"/>
          <p:nvPr/>
        </p:nvSpPr>
        <p:spPr>
          <a:xfrm>
            <a:off x="133564" y="0"/>
            <a:ext cx="1151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5. Liste des 10 appartements les plus chers avec le département et le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nombre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de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mètres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carrés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F6642-1180-4B62-8F46-4583045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369332"/>
            <a:ext cx="11883081" cy="63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2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DC018-B658-4586-8C3B-D6C9D6E4DC3E}"/>
              </a:ext>
            </a:extLst>
          </p:cNvPr>
          <p:cNvSpPr txBox="1"/>
          <p:nvPr/>
        </p:nvSpPr>
        <p:spPr>
          <a:xfrm>
            <a:off x="1510300" y="0"/>
            <a:ext cx="1120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latin typeface="Montserrat-Regular" panose="02000505000000020004" pitchFamily="2" charset="0"/>
              </a:rPr>
              <a:t>6. Taux d’évolution du nombre de ventes entre le 1ier et le 2nd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</a:t>
            </a:r>
            <a:r>
              <a:rPr lang="en-US" sz="1800" b="0" i="0" u="none" strike="noStrike" baseline="0" dirty="0" err="1">
                <a:latin typeface="Montserrat-Regular" panose="02000505000000020004" pitchFamily="2" charset="0"/>
              </a:rPr>
              <a:t>trimestre</a:t>
            </a:r>
            <a:r>
              <a:rPr lang="en-US" sz="1800" b="0" i="0" u="none" strike="noStrike" baseline="0" dirty="0">
                <a:latin typeface="Montserrat-Regular" panose="02000505000000020004" pitchFamily="2" charset="0"/>
              </a:rPr>
              <a:t> de 2020.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3ADD-8E89-4558-ADD2-242EC702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6" y="369332"/>
            <a:ext cx="11932508" cy="63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6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476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Montserrat-Regular</vt:lpstr>
      <vt:lpstr>Office Theme</vt:lpstr>
      <vt:lpstr>      Compte-rendu de réunion                     de validation</vt:lpstr>
      <vt:lpstr>    Requetes</vt:lpstr>
      <vt:lpstr>   Reponses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Compte-rendu de réunion                     de validation</dc:title>
  <dc:creator>Rudy Desplan</dc:creator>
  <cp:lastModifiedBy>Rudy Desplan</cp:lastModifiedBy>
  <cp:revision>18</cp:revision>
  <dcterms:created xsi:type="dcterms:W3CDTF">2021-12-07T01:06:03Z</dcterms:created>
  <dcterms:modified xsi:type="dcterms:W3CDTF">2021-12-14T17:15:00Z</dcterms:modified>
</cp:coreProperties>
</file>